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48" r:id="rId2"/>
  </p:sldMasterIdLst>
  <p:notesMasterIdLst>
    <p:notesMasterId r:id="rId11"/>
  </p:notesMasterIdLst>
  <p:sldIdLst>
    <p:sldId id="258" r:id="rId3"/>
    <p:sldId id="262" r:id="rId4"/>
    <p:sldId id="264" r:id="rId5"/>
    <p:sldId id="381" r:id="rId6"/>
    <p:sldId id="380" r:id="rId7"/>
    <p:sldId id="382" r:id="rId8"/>
    <p:sldId id="383" r:id="rId9"/>
    <p:sldId id="384" r:id="rId10"/>
  </p:sldIdLst>
  <p:sldSz cx="9144000" cy="5143500" type="screen16x9"/>
  <p:notesSz cx="6858000" cy="9144000"/>
  <p:defaultTextStyle>
    <a:lvl1pPr marL="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es-ES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7750" autoAdjust="0"/>
  </p:normalViewPr>
  <p:slideViewPr>
    <p:cSldViewPr>
      <p:cViewPr varScale="1">
        <p:scale>
          <a:sx n="146" d="100"/>
          <a:sy n="146" d="100"/>
        </p:scale>
        <p:origin x="176" y="2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es-ES" sz="1200"/>
            </a:lvl1pPr>
            <a:extLst/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es-ES" sz="1200"/>
            </a:lvl1pPr>
            <a:extLst/>
          </a:lstStyle>
          <a:p>
            <a:fld id="{A8ADFD5B-A66C-449C-B6E8-FB716D07777D}" type="datetimeFigureOut">
              <a:pPr/>
              <a:t>10/11/22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es-ES" sz="1200"/>
            </a:lvl1pPr>
            <a:extLst/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es-ES" sz="1200"/>
            </a:lvl1pPr>
            <a:extLst/>
          </a:lstStyle>
          <a:p>
            <a:fld id="{CA5D3BF3-D352-46FC-8343-31F56E6730EA}" type="slidenum"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85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s-ES" sz="1800"/>
          </a:p>
        </p:txBody>
      </p:sp>
      <p:sp>
        <p:nvSpPr>
          <p:cNvPr id="10" name="Rectangle 9"/>
          <p:cNvSpPr/>
          <p:nvPr/>
        </p:nvSpPr>
        <p:spPr>
          <a:xfrm>
            <a:off x="0" y="4803998"/>
            <a:ext cx="4788024" cy="3600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s-ES" sz="1800"/>
          </a:p>
        </p:txBody>
      </p:sp>
      <p:sp>
        <p:nvSpPr>
          <p:cNvPr id="11" name="Rectangle 10"/>
          <p:cNvSpPr/>
          <p:nvPr/>
        </p:nvSpPr>
        <p:spPr>
          <a:xfrm>
            <a:off x="4788024" y="4803998"/>
            <a:ext cx="4355976" cy="3600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s-ES" sz="1400" dirty="0"/>
              <a:t>Daniel Ramos Castro</a:t>
            </a:r>
          </a:p>
          <a:p>
            <a:pPr algn="ctr"/>
            <a:r>
              <a:rPr kumimoji="0" lang="es-ES" sz="1000" dirty="0" err="1"/>
              <a:t>Contrib</a:t>
            </a:r>
            <a:r>
              <a:rPr kumimoji="0" lang="es-ES" sz="1000" dirty="0"/>
              <a:t>. de Doroteo Torre, Joaquín González, Alicia Lozano</a:t>
            </a:r>
          </a:p>
        </p:txBody>
      </p:sp>
      <p:sp>
        <p:nvSpPr>
          <p:cNvPr id="12" name="Rectangle 11"/>
          <p:cNvSpPr>
            <a:spLocks noGrp="1"/>
          </p:cNvSpPr>
          <p:nvPr>
            <p:ph type="title" hasCustomPrompt="1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lang="es-ES" cap="none" baseline="0"/>
            </a:lvl1pPr>
            <a:extLst/>
          </a:lstStyle>
          <a:p>
            <a:pPr eaLnBrk="1" latinLnBrk="0" hangingPunct="1"/>
            <a:r>
              <a:rPr lang="es-ES" dirty="0"/>
              <a:t>Título del tema</a:t>
            </a:r>
          </a:p>
        </p:txBody>
      </p:sp>
      <p:sp>
        <p:nvSpPr>
          <p:cNvPr id="13" name="Date Placeholder 27"/>
          <p:cNvSpPr txBox="1">
            <a:spLocks/>
          </p:cNvSpPr>
          <p:nvPr userDrawn="1"/>
        </p:nvSpPr>
        <p:spPr>
          <a:xfrm>
            <a:off x="4192" y="41176"/>
            <a:ext cx="4711824" cy="51435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algn="ctr" rtl="0" eaLnBrk="1" latinLnBrk="0" hangingPunct="1">
              <a:defRPr kumimoji="0" lang="es-ES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047E157E-8DCB-4F70-A0AF-5EB586A91DD4}" type="datetime1">
              <a:rPr lang="es-ES" sz="2000" smtClean="0"/>
              <a:pPr/>
              <a:t>10/11/22</a:t>
            </a:fld>
            <a:endParaRPr lang="es-ES" sz="2000"/>
          </a:p>
        </p:txBody>
      </p:sp>
      <p:sp>
        <p:nvSpPr>
          <p:cNvPr id="14" name="Rectangle 9"/>
          <p:cNvSpPr/>
          <p:nvPr userDrawn="1"/>
        </p:nvSpPr>
        <p:spPr>
          <a:xfrm>
            <a:off x="683568" y="-2524"/>
            <a:ext cx="4392488" cy="40388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s-ES" sz="1800" baseline="0" dirty="0"/>
              <a:t>Máster en Big Data y Data </a:t>
            </a:r>
            <a:r>
              <a:rPr kumimoji="0" lang="es-ES" sz="1800" baseline="0" dirty="0" err="1"/>
              <a:t>Science</a:t>
            </a:r>
            <a:endParaRPr kumimoji="0" lang="es-ES" sz="1800" dirty="0"/>
          </a:p>
        </p:txBody>
      </p:sp>
      <p:sp>
        <p:nvSpPr>
          <p:cNvPr id="15" name="Rectangle 10"/>
          <p:cNvSpPr/>
          <p:nvPr userDrawn="1"/>
        </p:nvSpPr>
        <p:spPr>
          <a:xfrm>
            <a:off x="5076056" y="1"/>
            <a:ext cx="4067944" cy="401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s-ES" sz="1500" b="0" dirty="0"/>
              <a:t>Indexación, búsqueda y análisis</a:t>
            </a:r>
          </a:p>
          <a:p>
            <a:pPr algn="ctr"/>
            <a:r>
              <a:rPr kumimoji="0" lang="es-ES" sz="1500" b="0" dirty="0"/>
              <a:t>en</a:t>
            </a:r>
            <a:r>
              <a:rPr kumimoji="0" lang="es-ES" sz="1500" b="0" baseline="0" dirty="0"/>
              <a:t> repositorios multimedia</a:t>
            </a:r>
            <a:endParaRPr kumimoji="0" lang="es-ES" sz="1500" b="0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4"/>
            <a:ext cx="683568" cy="40136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84095" y="4757623"/>
            <a:ext cx="659905" cy="40388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0" lang="es-ES" smtClean="0">
                <a:solidFill>
                  <a:schemeClr val="lt1"/>
                </a:solidFill>
              </a:defRPr>
            </a:lvl1pPr>
          </a:lstStyle>
          <a:p>
            <a:pPr algn="ctr"/>
            <a:fld id="{A3F7CB7D-F184-43C7-B6FD-03D728E1BBFF}" type="slidenum">
              <a:rPr lang="es-ES" smtClean="0"/>
              <a:pPr algn="ctr"/>
              <a:t>‹Nº›</a:t>
            </a:fld>
            <a:endParaRPr lang="es-ES" dirty="0"/>
          </a:p>
        </p:txBody>
      </p:sp>
      <p:sp>
        <p:nvSpPr>
          <p:cNvPr id="5" name="Rectangle 9"/>
          <p:cNvSpPr/>
          <p:nvPr userDrawn="1"/>
        </p:nvSpPr>
        <p:spPr>
          <a:xfrm>
            <a:off x="683568" y="4757623"/>
            <a:ext cx="3888432" cy="40388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s-ES" sz="1800" baseline="0" dirty="0"/>
              <a:t>Máster en Big Data y Data </a:t>
            </a:r>
            <a:r>
              <a:rPr kumimoji="0" lang="es-ES" sz="1800" baseline="0" dirty="0" err="1"/>
              <a:t>Science</a:t>
            </a:r>
            <a:endParaRPr kumimoji="0" lang="es-ES" sz="1800" dirty="0"/>
          </a:p>
        </p:txBody>
      </p:sp>
      <p:sp>
        <p:nvSpPr>
          <p:cNvPr id="6" name="Rectangle 10"/>
          <p:cNvSpPr/>
          <p:nvPr userDrawn="1"/>
        </p:nvSpPr>
        <p:spPr>
          <a:xfrm>
            <a:off x="4572000" y="4760148"/>
            <a:ext cx="3912095" cy="401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s-ES" sz="1800" dirty="0"/>
              <a:t>Indexación de voz &amp; audio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155"/>
            <a:ext cx="683568" cy="401361"/>
          </a:xfrm>
          <a:prstGeom prst="rect">
            <a:avLst/>
          </a:prstGeom>
        </p:spPr>
      </p:pic>
      <p:sp>
        <p:nvSpPr>
          <p:cNvPr id="8" name="Rectang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509424"/>
          </a:xfrm>
        </p:spPr>
        <p:txBody>
          <a:bodyPr>
            <a:noAutofit/>
          </a:bodyPr>
          <a:lstStyle>
            <a:lvl1pPr>
              <a:defRPr sz="2800"/>
            </a:lvl1pPr>
            <a:extLst/>
          </a:lstStyle>
          <a:p>
            <a:pPr eaLnBrk="1" latinLnBrk="0" hangingPunct="1"/>
            <a:r>
              <a:rPr lang="es-ES" dirty="0"/>
              <a:t>Haga clic para modificar el estilo de título del patrón</a:t>
            </a:r>
            <a:endParaRPr dirty="0"/>
          </a:p>
        </p:txBody>
      </p:sp>
      <p:sp>
        <p:nvSpPr>
          <p:cNvPr id="9" name="Rectangle 6"/>
          <p:cNvSpPr>
            <a:spLocks noGrp="1"/>
          </p:cNvSpPr>
          <p:nvPr>
            <p:ph sz="quarter" idx="13"/>
          </p:nvPr>
        </p:nvSpPr>
        <p:spPr>
          <a:xfrm>
            <a:off x="609600" y="699542"/>
            <a:ext cx="8153400" cy="3929608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Ø"/>
              <a:defRPr sz="2400"/>
            </a:lvl1pPr>
            <a:lvl2pPr marL="640080" indent="-274320">
              <a:buFont typeface="Wingdings" panose="05000000000000000000" pitchFamily="2" charset="2"/>
              <a:buChar char="Ø"/>
              <a:defRPr sz="2000"/>
            </a:lvl2pPr>
            <a:lvl3pPr marL="914400" indent="-228600">
              <a:buFont typeface="Wingdings" panose="05000000000000000000" pitchFamily="2" charset="2"/>
              <a:buChar char="Ø"/>
              <a:defRPr sz="1800"/>
            </a:lvl3pPr>
            <a:lvl4pPr marL="1371600" indent="-228600">
              <a:buFont typeface="Wingdings" panose="05000000000000000000" pitchFamily="2" charset="2"/>
              <a:buChar char="Ø"/>
              <a:defRPr sz="1600"/>
            </a:lvl4pPr>
            <a:lvl5pPr marL="1828800" indent="-228600">
              <a:buFont typeface="Wingdings" panose="05000000000000000000" pitchFamily="2" charset="2"/>
              <a:buChar char="Ø"/>
              <a:defRPr/>
            </a:lvl5pPr>
            <a:extLst/>
          </a:lstStyle>
          <a:p>
            <a:pPr lvl="0" eaLnBrk="1" latinLnBrk="0" hangingPunct="1"/>
            <a:r>
              <a:rPr lang="es-ES" dirty="0"/>
              <a:t>Haga clic para modificar el estilo de texto del patrón</a:t>
            </a:r>
          </a:p>
          <a:p>
            <a:pPr lvl="1" eaLnBrk="1" latinLnBrk="0" hangingPunct="1"/>
            <a:r>
              <a:rPr lang="es-ES" dirty="0"/>
              <a:t>Segundo nivel</a:t>
            </a:r>
          </a:p>
          <a:p>
            <a:pPr lvl="2" eaLnBrk="1" latinLnBrk="0" hangingPunct="1"/>
            <a:r>
              <a:rPr lang="es-ES" dirty="0"/>
              <a:t>Tercer nivel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dirty="0"/>
              <a:t>Haga clic para modificar el estilo de texto del patrón</a:t>
            </a:r>
          </a:p>
          <a:p>
            <a:pPr lvl="1" eaLnBrk="1" latinLnBrk="0" hangingPunct="1"/>
            <a:r>
              <a:rPr kumimoji="0" lang="es-ES" dirty="0"/>
              <a:t>Segundo nivel</a:t>
            </a:r>
          </a:p>
          <a:p>
            <a:pPr lvl="2" eaLnBrk="1" latinLnBrk="0" hangingPunct="1"/>
            <a:r>
              <a:rPr kumimoji="0" lang="es-ES" dirty="0"/>
              <a:t>Tercer nivel</a:t>
            </a:r>
          </a:p>
          <a:p>
            <a:pPr lvl="3" eaLnBrk="1" latinLnBrk="0" hangingPunct="1"/>
            <a:r>
              <a:rPr kumimoji="0" lang="es-ES" dirty="0"/>
              <a:t>Cuarto nivel</a:t>
            </a:r>
          </a:p>
          <a:p>
            <a:pPr lvl="4" eaLnBrk="1" latinLnBrk="0" hangingPunct="1"/>
            <a:r>
              <a:rPr kumimoji="0" lang="es-ES" dirty="0"/>
              <a:t>Quinto nivel</a:t>
            </a:r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s-E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0" hangingPunct="1"/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83568" y="4760155"/>
            <a:ext cx="4392488" cy="40388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s-ES" sz="1800" baseline="0" dirty="0"/>
              <a:t>Máster en Big Data y Data </a:t>
            </a:r>
            <a:r>
              <a:rPr kumimoji="0" lang="es-ES" sz="1800" baseline="0" dirty="0" err="1"/>
              <a:t>Science</a:t>
            </a:r>
            <a:endParaRPr kumimoji="0" lang="es-E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076056" y="4762678"/>
            <a:ext cx="4067944" cy="401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s-ES" sz="1800" dirty="0"/>
              <a:t>Indexación de voz &amp; audio</a:t>
            </a: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0155"/>
            <a:ext cx="683568" cy="4013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lang="es-ES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es-ES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es-ES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es-ES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es-ES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mp3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mp3"/><Relationship Id="rId34" Type="http://schemas.openxmlformats.org/officeDocument/2006/relationships/audio" Target="../media/media17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mp3"/><Relationship Id="rId25" Type="http://schemas.microsoft.com/office/2007/relationships/media" Target="../media/media13.wav"/><Relationship Id="rId33" Type="http://schemas.microsoft.com/office/2007/relationships/media" Target="../media/media17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microsoft.com/office/2007/relationships/media" Target="../media/media15.mp3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mp3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36" Type="http://schemas.openxmlformats.org/officeDocument/2006/relationships/image" Target="../media/image5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mp3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mp3"/><Relationship Id="rId27" Type="http://schemas.microsoft.com/office/2007/relationships/media" Target="../media/media14.wav"/><Relationship Id="rId30" Type="http://schemas.openxmlformats.org/officeDocument/2006/relationships/audio" Target="../media/media15.mp3"/><Relationship Id="rId35" Type="http://schemas.openxmlformats.org/officeDocument/2006/relationships/slideLayout" Target="../slideLayouts/slideLayout2.xml"/><Relationship Id="rId8" Type="http://schemas.openxmlformats.org/officeDocument/2006/relationships/audio" Target="../media/media4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2200" y="821432"/>
            <a:ext cx="6477000" cy="2038350"/>
          </a:xfrm>
        </p:spPr>
        <p:txBody>
          <a:bodyPr/>
          <a:lstStyle/>
          <a:p>
            <a:r>
              <a:rPr lang="es-ES" dirty="0"/>
              <a:t>Indexación de audio: Introducción: Audios de Ejemplo</a:t>
            </a:r>
          </a:p>
        </p:txBody>
      </p:sp>
      <p:pic>
        <p:nvPicPr>
          <p:cNvPr id="3" name="Imagen 2" descr="audias_logo_con_texto.tiff">
            <a:extLst>
              <a:ext uri="{FF2B5EF4-FFF2-40B4-BE49-F238E27FC236}">
                <a16:creationId xmlns:a16="http://schemas.microsoft.com/office/drawing/2014/main" id="{40CE90DE-8C3F-8541-B483-0A38AA76C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219822"/>
            <a:ext cx="2878932" cy="88582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176A1FE-E50C-A34F-9541-D7EA642AD4F4}"/>
              </a:ext>
            </a:extLst>
          </p:cNvPr>
          <p:cNvSpPr/>
          <p:nvPr/>
        </p:nvSpPr>
        <p:spPr>
          <a:xfrm>
            <a:off x="3390608" y="4078900"/>
            <a:ext cx="2210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3399"/>
                </a:solidFill>
                <a:latin typeface="Garamond" charset="0"/>
                <a:ea typeface="ＭＳ Ｐゴシック" charset="0"/>
              </a:rPr>
              <a:t>http://</a:t>
            </a:r>
            <a:r>
              <a:rPr lang="en-US" dirty="0" err="1">
                <a:solidFill>
                  <a:srgbClr val="003399"/>
                </a:solidFill>
                <a:latin typeface="Garamond" charset="0"/>
                <a:ea typeface="ＭＳ Ｐゴシック" charset="0"/>
              </a:rPr>
              <a:t>audias.ii.uam.es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193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3F7CB7D-F184-43C7-B6FD-03D728E1BBFF}" type="slidenum">
              <a:rPr lang="es-ES" smtClean="0"/>
              <a:pPr algn="ctr"/>
              <a:t>1</a:t>
            </a:fld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Audio “in </a:t>
            </a:r>
            <a:r>
              <a:rPr lang="es-ES" dirty="0" err="1"/>
              <a:t>the</a:t>
            </a:r>
            <a:r>
              <a:rPr lang="es-ES" dirty="0"/>
              <a:t> wild”: </a:t>
            </a:r>
            <a:r>
              <a:rPr lang="es-ES" dirty="0" err="1"/>
              <a:t>welcome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jungle</a:t>
            </a:r>
            <a:r>
              <a:rPr lang="es-ES" dirty="0"/>
              <a:t>!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6F70FD-A2CB-F843-94F1-009897DF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95121"/>
            <a:ext cx="7145177" cy="44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0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3F7CB7D-F184-43C7-B6FD-03D728E1BBFF}" type="slidenum">
              <a:rPr lang="es-ES" smtClean="0"/>
              <a:pPr algn="ctr"/>
              <a:t>2</a:t>
            </a:fld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Audio “in </a:t>
            </a:r>
            <a:r>
              <a:rPr lang="es-ES" dirty="0" err="1"/>
              <a:t>the</a:t>
            </a:r>
            <a:r>
              <a:rPr lang="es-ES" dirty="0"/>
              <a:t> wild”: </a:t>
            </a:r>
            <a:r>
              <a:rPr lang="es-ES" dirty="0" err="1"/>
              <a:t>welcome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jungle</a:t>
            </a:r>
            <a:r>
              <a:rPr lang="es-ES" dirty="0"/>
              <a:t>!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30756F10-EA82-6746-AEA7-34267FE45A41}"/>
              </a:ext>
            </a:extLst>
          </p:cNvPr>
          <p:cNvSpPr txBox="1">
            <a:spLocks/>
          </p:cNvSpPr>
          <p:nvPr/>
        </p:nvSpPr>
        <p:spPr>
          <a:xfrm>
            <a:off x="405686" y="627534"/>
            <a:ext cx="6347048" cy="417646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lang="es-ES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lang="es-ES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lang="es-ES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lang="es-ES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lang="es-ES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lang="es-ES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lang="es-ES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" sz="2200" dirty="0" err="1"/>
              <a:t>Microphone</a:t>
            </a:r>
            <a:r>
              <a:rPr lang="es-ES" sz="2200" dirty="0"/>
              <a:t>, </a:t>
            </a:r>
            <a:r>
              <a:rPr lang="es-ES" sz="2200" dirty="0" err="1"/>
              <a:t>mobile</a:t>
            </a:r>
            <a:r>
              <a:rPr lang="es-ES" sz="2200" dirty="0"/>
              <a:t>, media, ATC (</a:t>
            </a:r>
            <a:r>
              <a:rPr lang="es-ES" sz="2200" dirty="0" err="1"/>
              <a:t>pilot</a:t>
            </a:r>
            <a:r>
              <a:rPr lang="es-ES" sz="2200" dirty="0"/>
              <a:t>-control)</a:t>
            </a:r>
          </a:p>
          <a:p>
            <a:endParaRPr lang="es-ES" sz="2200" dirty="0"/>
          </a:p>
          <a:p>
            <a:pPr marL="365760" lvl="1" indent="0">
              <a:buNone/>
            </a:pPr>
            <a:endParaRPr lang="es-ES" sz="1900" dirty="0"/>
          </a:p>
          <a:p>
            <a:r>
              <a:rPr lang="es-ES" sz="2200" dirty="0"/>
              <a:t>Internet videos</a:t>
            </a:r>
          </a:p>
          <a:p>
            <a:endParaRPr lang="es-ES" sz="2200" dirty="0"/>
          </a:p>
          <a:p>
            <a:endParaRPr lang="es-ES" sz="2200" dirty="0"/>
          </a:p>
          <a:p>
            <a:pPr lvl="4"/>
            <a:endParaRPr lang="es-ES" sz="1300" dirty="0"/>
          </a:p>
          <a:p>
            <a:r>
              <a:rPr lang="es-ES" sz="2200" dirty="0" err="1"/>
              <a:t>Emergency</a:t>
            </a:r>
            <a:r>
              <a:rPr lang="es-ES" sz="2200" dirty="0"/>
              <a:t> </a:t>
            </a:r>
            <a:r>
              <a:rPr lang="es-ES" sz="2200" dirty="0" err="1"/>
              <a:t>recordings</a:t>
            </a:r>
            <a:r>
              <a:rPr lang="es-ES" sz="2200" dirty="0"/>
              <a:t> (</a:t>
            </a:r>
            <a:r>
              <a:rPr lang="es-ES" sz="2200" dirty="0" err="1"/>
              <a:t>firefighters</a:t>
            </a:r>
            <a:r>
              <a:rPr lang="es-ES" sz="2200" dirty="0"/>
              <a:t> in </a:t>
            </a:r>
            <a:r>
              <a:rPr lang="es-ES" sz="2200" dirty="0" err="1"/>
              <a:t>action</a:t>
            </a:r>
            <a:r>
              <a:rPr lang="es-ES" sz="2200" dirty="0"/>
              <a:t>)</a:t>
            </a:r>
          </a:p>
        </p:txBody>
      </p:sp>
      <p:pic>
        <p:nvPicPr>
          <p:cNvPr id="23" name="test_dr4_mlll0_si1363.wav">
            <a:hlinkClick r:id="" action="ppaction://media"/>
            <a:extLst>
              <a:ext uri="{FF2B5EF4-FFF2-40B4-BE49-F238E27FC236}">
                <a16:creationId xmlns:a16="http://schemas.microsoft.com/office/drawing/2014/main" id="{843D0472-CCF4-A647-BF27-A3D6E8658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405686" y="987574"/>
            <a:ext cx="626869" cy="626869"/>
          </a:xfrm>
          <a:prstGeom prst="rect">
            <a:avLst/>
          </a:prstGeom>
        </p:spPr>
      </p:pic>
      <p:pic>
        <p:nvPicPr>
          <p:cNvPr id="24" name="tlbuw_a.wav">
            <a:hlinkClick r:id="" action="ppaction://media"/>
            <a:extLst>
              <a:ext uri="{FF2B5EF4-FFF2-40B4-BE49-F238E27FC236}">
                <a16:creationId xmlns:a16="http://schemas.microsoft.com/office/drawing/2014/main" id="{F2113B4A-2D6D-134C-B70D-9E0C244038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1392396" y="1348203"/>
            <a:ext cx="626869" cy="626869"/>
          </a:xfrm>
          <a:prstGeom prst="rect">
            <a:avLst/>
          </a:prstGeom>
        </p:spPr>
      </p:pic>
      <p:pic>
        <p:nvPicPr>
          <p:cNvPr id="25" name="tdkna_a.wav">
            <a:hlinkClick r:id="" action="ppaction://media"/>
            <a:extLst>
              <a:ext uri="{FF2B5EF4-FFF2-40B4-BE49-F238E27FC236}">
                <a16:creationId xmlns:a16="http://schemas.microsoft.com/office/drawing/2014/main" id="{E8DFC2A4-DA0E-E448-961F-1A00151026E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715468" y="1026762"/>
            <a:ext cx="626869" cy="626869"/>
          </a:xfrm>
          <a:prstGeom prst="rect">
            <a:avLst/>
          </a:prstGeom>
        </p:spPr>
      </p:pic>
      <p:pic>
        <p:nvPicPr>
          <p:cNvPr id="26" name="PitidoVozMusica.wav">
            <a:hlinkClick r:id="" action="ppaction://media"/>
            <a:extLst>
              <a:ext uri="{FF2B5EF4-FFF2-40B4-BE49-F238E27FC236}">
                <a16:creationId xmlns:a16="http://schemas.microsoft.com/office/drawing/2014/main" id="{026A61E7-4CA9-2C46-9AB9-6605874135F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3765712" y="1368817"/>
            <a:ext cx="626869" cy="626869"/>
          </a:xfrm>
          <a:prstGeom prst="rect">
            <a:avLst/>
          </a:prstGeom>
        </p:spPr>
      </p:pic>
      <p:pic>
        <p:nvPicPr>
          <p:cNvPr id="27" name="LocutoraMusica1.wav">
            <a:hlinkClick r:id="" action="ppaction://media"/>
            <a:extLst>
              <a:ext uri="{FF2B5EF4-FFF2-40B4-BE49-F238E27FC236}">
                <a16:creationId xmlns:a16="http://schemas.microsoft.com/office/drawing/2014/main" id="{80D73B79-8BB1-C445-A4B0-90134706023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5174794" y="1023480"/>
            <a:ext cx="626869" cy="626869"/>
          </a:xfrm>
          <a:prstGeom prst="rect">
            <a:avLst/>
          </a:prstGeom>
        </p:spPr>
      </p:pic>
      <p:pic>
        <p:nvPicPr>
          <p:cNvPr id="28" name="ALAM_WITHEVENT_ARB_20070213_205800_2560655_2571876.wav">
            <a:hlinkClick r:id="" action="ppaction://media"/>
            <a:extLst>
              <a:ext uri="{FF2B5EF4-FFF2-40B4-BE49-F238E27FC236}">
                <a16:creationId xmlns:a16="http://schemas.microsoft.com/office/drawing/2014/main" id="{03416BB1-536F-3846-8200-B68E0B66948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319221" y="1298472"/>
            <a:ext cx="626869" cy="626869"/>
          </a:xfrm>
          <a:prstGeom prst="rect">
            <a:avLst/>
          </a:prstGeom>
        </p:spPr>
      </p:pic>
      <p:pic>
        <p:nvPicPr>
          <p:cNvPr id="29" name="K22JmVAc3Adhxr4b.wav">
            <a:hlinkClick r:id="" action="ppaction://media"/>
            <a:extLst>
              <a:ext uri="{FF2B5EF4-FFF2-40B4-BE49-F238E27FC236}">
                <a16:creationId xmlns:a16="http://schemas.microsoft.com/office/drawing/2014/main" id="{C71B4DB0-9755-2E48-B6E7-30A6EAA7CA4B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6"/>
          <a:stretch>
            <a:fillRect/>
          </a:stretch>
        </p:blipFill>
        <p:spPr bwMode="auto">
          <a:xfrm>
            <a:off x="8178652" y="1092186"/>
            <a:ext cx="626869" cy="6268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" name="VVC008705.wav">
            <a:hlinkClick r:id="" action="ppaction://media"/>
            <a:extLst>
              <a:ext uri="{FF2B5EF4-FFF2-40B4-BE49-F238E27FC236}">
                <a16:creationId xmlns:a16="http://schemas.microsoft.com/office/drawing/2014/main" id="{B802603E-8A31-A64D-B439-8A1427C514FB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1040468" y="2251870"/>
            <a:ext cx="626869" cy="626869"/>
          </a:xfrm>
          <a:prstGeom prst="rect">
            <a:avLst/>
          </a:prstGeom>
        </p:spPr>
      </p:pic>
      <p:pic>
        <p:nvPicPr>
          <p:cNvPr id="31" name="VVC000197.mp3">
            <a:hlinkClick r:id="" action="ppaction://media"/>
            <a:extLst>
              <a:ext uri="{FF2B5EF4-FFF2-40B4-BE49-F238E27FC236}">
                <a16:creationId xmlns:a16="http://schemas.microsoft.com/office/drawing/2014/main" id="{90234542-DDD7-4B40-AE17-937EB1A39F14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100333" y="2635070"/>
            <a:ext cx="626869" cy="626869"/>
          </a:xfrm>
          <a:prstGeom prst="rect">
            <a:avLst/>
          </a:prstGeom>
        </p:spPr>
      </p:pic>
      <p:pic>
        <p:nvPicPr>
          <p:cNvPr id="32" name="VVC005870.wav">
            <a:hlinkClick r:id="" action="ppaction://media"/>
            <a:extLst>
              <a:ext uri="{FF2B5EF4-FFF2-40B4-BE49-F238E27FC236}">
                <a16:creationId xmlns:a16="http://schemas.microsoft.com/office/drawing/2014/main" id="{A7D816FE-C596-5E4B-AFF8-BC6D1FFD04CF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3403027" y="2225095"/>
            <a:ext cx="626869" cy="626869"/>
          </a:xfrm>
          <a:prstGeom prst="rect">
            <a:avLst/>
          </a:prstGeom>
        </p:spPr>
      </p:pic>
      <p:pic>
        <p:nvPicPr>
          <p:cNvPr id="33" name="VVC027844.mp3">
            <a:hlinkClick r:id="" action="ppaction://media"/>
            <a:extLst>
              <a:ext uri="{FF2B5EF4-FFF2-40B4-BE49-F238E27FC236}">
                <a16:creationId xmlns:a16="http://schemas.microsoft.com/office/drawing/2014/main" id="{6D93E9C2-13E1-F643-B429-66B2FC32141F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4662359" y="2571750"/>
            <a:ext cx="626869" cy="626869"/>
          </a:xfrm>
          <a:prstGeom prst="rect">
            <a:avLst/>
          </a:prstGeom>
        </p:spPr>
      </p:pic>
      <p:pic>
        <p:nvPicPr>
          <p:cNvPr id="34" name="VVC012244.wav">
            <a:hlinkClick r:id="" action="ppaction://media"/>
            <a:extLst>
              <a:ext uri="{FF2B5EF4-FFF2-40B4-BE49-F238E27FC236}">
                <a16:creationId xmlns:a16="http://schemas.microsoft.com/office/drawing/2014/main" id="{39B6C9C7-D13B-E74B-B03B-93C4E7C55A82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5803302" y="2225095"/>
            <a:ext cx="626869" cy="626869"/>
          </a:xfrm>
          <a:prstGeom prst="rect">
            <a:avLst/>
          </a:prstGeom>
        </p:spPr>
      </p:pic>
      <p:pic>
        <p:nvPicPr>
          <p:cNvPr id="35" name="VVC005467.wav">
            <a:hlinkClick r:id="" action="ppaction://media"/>
            <a:extLst>
              <a:ext uri="{FF2B5EF4-FFF2-40B4-BE49-F238E27FC236}">
                <a16:creationId xmlns:a16="http://schemas.microsoft.com/office/drawing/2014/main" id="{35B6D20E-2DAB-724D-BD38-033EBEB41ACB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825451" y="2593716"/>
            <a:ext cx="626869" cy="626869"/>
          </a:xfrm>
          <a:prstGeom prst="rect">
            <a:avLst/>
          </a:prstGeom>
        </p:spPr>
      </p:pic>
      <p:pic>
        <p:nvPicPr>
          <p:cNvPr id="36" name="VVC003003.wav">
            <a:hlinkClick r:id="" action="ppaction://media"/>
            <a:extLst>
              <a:ext uri="{FF2B5EF4-FFF2-40B4-BE49-F238E27FC236}">
                <a16:creationId xmlns:a16="http://schemas.microsoft.com/office/drawing/2014/main" id="{651F6468-8BFA-D84B-B510-D7716B206D05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8300866" y="2211710"/>
            <a:ext cx="626869" cy="626869"/>
          </a:xfrm>
          <a:prstGeom prst="rect">
            <a:avLst/>
          </a:prstGeom>
        </p:spPr>
      </p:pic>
      <p:pic>
        <p:nvPicPr>
          <p:cNvPr id="37" name="sssf_dev_004.mp3">
            <a:hlinkClick r:id="" action="ppaction://media"/>
            <a:extLst>
              <a:ext uri="{FF2B5EF4-FFF2-40B4-BE49-F238E27FC236}">
                <a16:creationId xmlns:a16="http://schemas.microsoft.com/office/drawing/2014/main" id="{CE31DAA6-B79C-F64D-A77B-684FA1C1EA8E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1667337" y="3953659"/>
            <a:ext cx="626869" cy="626869"/>
          </a:xfrm>
          <a:prstGeom prst="rect">
            <a:avLst/>
          </a:prstGeom>
        </p:spPr>
      </p:pic>
      <p:pic>
        <p:nvPicPr>
          <p:cNvPr id="38" name="sssf_dev_001.mp3">
            <a:hlinkClick r:id="" action="ppaction://media"/>
            <a:extLst>
              <a:ext uri="{FF2B5EF4-FFF2-40B4-BE49-F238E27FC236}">
                <a16:creationId xmlns:a16="http://schemas.microsoft.com/office/drawing/2014/main" id="{317F39A1-EC2B-714B-8BDC-0BE7D10D184B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3876836" y="3909084"/>
            <a:ext cx="626869" cy="626869"/>
          </a:xfrm>
          <a:prstGeom prst="rect">
            <a:avLst/>
          </a:prstGeom>
        </p:spPr>
      </p:pic>
      <p:pic>
        <p:nvPicPr>
          <p:cNvPr id="39" name="newscharlestonaudio_10459380_4mins.wav">
            <a:hlinkClick r:id="" action="ppaction://media"/>
            <a:extLst>
              <a:ext uri="{FF2B5EF4-FFF2-40B4-BE49-F238E27FC236}">
                <a16:creationId xmlns:a16="http://schemas.microsoft.com/office/drawing/2014/main" id="{A5520EAE-8105-B847-892E-D9C582DD02AB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086335" y="3867090"/>
            <a:ext cx="626869" cy="6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002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3F7CB7D-F184-43C7-B6FD-03D728E1BBFF}" type="slidenum">
              <a:rPr lang="es-ES" smtClean="0"/>
              <a:pPr algn="ctr"/>
              <a:t>3</a:t>
            </a:fld>
            <a:endParaRPr lang="es-E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504" y="-11311"/>
            <a:ext cx="7478588" cy="85486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" altLang="es-ES_tradnl" sz="2700" dirty="0"/>
              <a:t>Ejemplos de Representación de Señales de Audio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5" y="591563"/>
            <a:ext cx="5810261" cy="43564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98" y="1275606"/>
            <a:ext cx="4000452" cy="2999482"/>
          </a:xfrm>
          <a:prstGeom prst="rect">
            <a:avLst/>
          </a:prstGeom>
        </p:spPr>
      </p:pic>
      <p:pic>
        <p:nvPicPr>
          <p:cNvPr id="4" name="sinusoideTesitur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87507" y="591563"/>
            <a:ext cx="524768" cy="52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0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3F7CB7D-F184-43C7-B6FD-03D728E1BBFF}" type="slidenum">
              <a:rPr lang="es-ES" smtClean="0"/>
              <a:pPr algn="ctr"/>
              <a:t>4</a:t>
            </a:fld>
            <a:endParaRPr lang="es-E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504" y="-11311"/>
            <a:ext cx="7478588" cy="85486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" altLang="es-ES_tradnl" sz="2700" dirty="0"/>
              <a:t>Ejemplos </a:t>
            </a:r>
            <a:r>
              <a:rPr lang="es-ES" altLang="es-ES_tradnl" sz="2700"/>
              <a:t>de Representación de Señales de Audio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418" y="434096"/>
            <a:ext cx="5924238" cy="4441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961" y="1203597"/>
            <a:ext cx="4294129" cy="3219677"/>
          </a:xfrm>
          <a:prstGeom prst="rect">
            <a:avLst/>
          </a:prstGeom>
        </p:spPr>
      </p:pic>
      <p:pic>
        <p:nvPicPr>
          <p:cNvPr id="4" name="whistl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04961" y="4565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3F7CB7D-F184-43C7-B6FD-03D728E1BBFF}" type="slidenum">
              <a:rPr lang="es-ES" smtClean="0"/>
              <a:pPr algn="ctr"/>
              <a:t>5</a:t>
            </a:fld>
            <a:endParaRPr lang="es-E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504" y="-11311"/>
            <a:ext cx="7478588" cy="85486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" altLang="es-ES_tradnl" sz="2700" dirty="0"/>
              <a:t>Ejemplos </a:t>
            </a:r>
            <a:r>
              <a:rPr lang="es-ES" altLang="es-ES_tradnl" sz="2700"/>
              <a:t>de Representación de Señales de Audio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505430"/>
            <a:ext cx="6089821" cy="4566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062" y="1275606"/>
            <a:ext cx="4000452" cy="2999482"/>
          </a:xfrm>
          <a:prstGeom prst="rect">
            <a:avLst/>
          </a:prstGeom>
        </p:spPr>
      </p:pic>
      <p:pic>
        <p:nvPicPr>
          <p:cNvPr id="6" name="Flaut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3686" y="4185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3F7CB7D-F184-43C7-B6FD-03D728E1BBFF}" type="slidenum">
              <a:rPr lang="es-ES" smtClean="0"/>
              <a:pPr algn="ctr"/>
              <a:t>6</a:t>
            </a:fld>
            <a:endParaRPr lang="es-E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504" y="-11311"/>
            <a:ext cx="7478588" cy="85486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" altLang="es-ES_tradnl" sz="2700" dirty="0"/>
              <a:t>Ejemplos </a:t>
            </a:r>
            <a:r>
              <a:rPr lang="es-ES" altLang="es-ES_tradnl" sz="2700"/>
              <a:t>de Representación de Señales de Audio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76" y="416123"/>
            <a:ext cx="6048715" cy="453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275606"/>
            <a:ext cx="4000452" cy="2999482"/>
          </a:xfrm>
          <a:prstGeom prst="rect">
            <a:avLst/>
          </a:prstGeom>
        </p:spPr>
      </p:pic>
      <p:pic>
        <p:nvPicPr>
          <p:cNvPr id="6" name="guitarr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52691" y="4272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3F7CB7D-F184-43C7-B6FD-03D728E1BBFF}" type="slidenum">
              <a:rPr lang="es-ES" smtClean="0"/>
              <a:pPr algn="ctr"/>
              <a:t>7</a:t>
            </a:fld>
            <a:endParaRPr lang="es-E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504" y="-11311"/>
            <a:ext cx="7478588" cy="85486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s-ES" altLang="es-ES_tradnl" sz="2700" dirty="0"/>
              <a:t>Ejemplos </a:t>
            </a:r>
            <a:r>
              <a:rPr lang="es-ES" altLang="es-ES_tradnl" sz="2700"/>
              <a:t>de Representación de Señales de Audio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161" y="512082"/>
            <a:ext cx="5679725" cy="4258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56444"/>
            <a:ext cx="4576680" cy="3431530"/>
          </a:xfrm>
          <a:prstGeom prst="rect">
            <a:avLst/>
          </a:prstGeom>
        </p:spPr>
      </p:pic>
      <p:pic>
        <p:nvPicPr>
          <p:cNvPr id="6" name="PIANO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308" y="4883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16x9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661BE50-E761-4C94-9862-5AEBABDE4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panorámica</Template>
  <TotalTime>0</TotalTime>
  <Words>101</Words>
  <Application>Microsoft Macintosh PowerPoint</Application>
  <PresentationFormat>Presentación en pantalla (16:9)</PresentationFormat>
  <Paragraphs>24</Paragraphs>
  <Slides>8</Slides>
  <Notes>0</Notes>
  <HiddenSlides>0</HiddenSlides>
  <MMClips>22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ＭＳ Ｐゴシック</vt:lpstr>
      <vt:lpstr>Calibri</vt:lpstr>
      <vt:lpstr>Garamond</vt:lpstr>
      <vt:lpstr>Tw Cen MT</vt:lpstr>
      <vt:lpstr>Wingdings</vt:lpstr>
      <vt:lpstr>Wingdings 2</vt:lpstr>
      <vt:lpstr>WidescreenPresentation16x9</vt:lpstr>
      <vt:lpstr>Indexación de audio: Introducción: Audios de Ejemplo</vt:lpstr>
      <vt:lpstr>Audio “in the wild”: welcome to the jungle!</vt:lpstr>
      <vt:lpstr>Audio “in the wild”: welcome to the jungle!</vt:lpstr>
      <vt:lpstr>Ejemplos de Representación de Señales de Audio</vt:lpstr>
      <vt:lpstr>Ejemplos de Representación de Señales de Audio</vt:lpstr>
      <vt:lpstr>Ejemplos de Representación de Señales de Audio</vt:lpstr>
      <vt:lpstr>Ejemplos de Representación de Señales de Audio</vt:lpstr>
      <vt:lpstr>Ejemplos de Representación de Señales de Audio</vt:lpstr>
    </vt:vector>
  </TitlesOfParts>
  <Manager/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2015-07-13T13:26:33Z</dcterms:created>
  <dcterms:modified xsi:type="dcterms:W3CDTF">2022-11-10T17:06:23Z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